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2" r:id="rId9"/>
    <p:sldId id="263" r:id="rId10"/>
    <p:sldId id="266" r:id="rId11"/>
    <p:sldId id="265" r:id="rId12"/>
    <p:sldId id="267" r:id="rId13"/>
    <p:sldId id="268" r:id="rId14"/>
    <p:sldId id="274" r:id="rId15"/>
    <p:sldId id="269" r:id="rId16"/>
    <p:sldId id="270" r:id="rId17"/>
    <p:sldId id="271" r:id="rId18"/>
    <p:sldId id="275" r:id="rId19"/>
    <p:sldId id="276" r:id="rId20"/>
    <p:sldId id="277" r:id="rId21"/>
    <p:sldId id="278" r:id="rId22"/>
    <p:sldId id="273" r:id="rId23"/>
  </p:sldIdLst>
  <p:sldSz cx="12192000" cy="6858000"/>
  <p:notesSz cx="7077075" cy="90773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7/6/2018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1914" y="307961"/>
            <a:ext cx="9966960" cy="2060485"/>
          </a:xfrm>
        </p:spPr>
        <p:txBody>
          <a:bodyPr/>
          <a:lstStyle/>
          <a:p>
            <a:r>
              <a:rPr lang="es-ES" dirty="0" smtClean="0"/>
              <a:t>Vectores en el plano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Montoya.- </a:t>
            </a:r>
            <a:endParaRPr lang="es-CL" dirty="0"/>
          </a:p>
        </p:txBody>
      </p:sp>
      <p:pic>
        <p:nvPicPr>
          <p:cNvPr id="6148" name="Picture 4" descr="Resultado de imagen para suma de vectores en el pl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08" y="1484026"/>
            <a:ext cx="6310859" cy="496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30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172" y="0"/>
            <a:ext cx="10058400" cy="1609344"/>
          </a:xfrm>
        </p:spPr>
        <p:txBody>
          <a:bodyPr/>
          <a:lstStyle/>
          <a:p>
            <a:r>
              <a:rPr lang="es-ES" dirty="0" err="1" smtClean="0"/>
              <a:t>Componenetes</a:t>
            </a:r>
            <a:r>
              <a:rPr lang="es-ES" dirty="0" smtClean="0"/>
              <a:t> ce un vector.</a:t>
            </a:r>
            <a:endParaRPr lang="es-CL" dirty="0"/>
          </a:p>
        </p:txBody>
      </p:sp>
      <p:pic>
        <p:nvPicPr>
          <p:cNvPr id="10246" name="Picture 6" descr="Imagen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22" y="1274164"/>
            <a:ext cx="8244590" cy="541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26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0241" y="214809"/>
            <a:ext cx="10058400" cy="1609344"/>
          </a:xfrm>
        </p:spPr>
        <p:txBody>
          <a:bodyPr/>
          <a:lstStyle/>
          <a:p>
            <a:r>
              <a:rPr lang="es-ES" dirty="0" smtClean="0"/>
              <a:t>Dirección y módulo de un vector en el plano.</a:t>
            </a:r>
            <a:endParaRPr lang="es-CL" dirty="0"/>
          </a:p>
        </p:txBody>
      </p:sp>
      <p:pic>
        <p:nvPicPr>
          <p:cNvPr id="9218" name="Picture 2" descr="Resultado de imagen para suma de vectores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019" y="1687017"/>
            <a:ext cx="6940446" cy="46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para modulo de un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6" y="3249195"/>
            <a:ext cx="381000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252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172" y="169839"/>
            <a:ext cx="10058400" cy="1149295"/>
          </a:xfrm>
        </p:spPr>
        <p:txBody>
          <a:bodyPr/>
          <a:lstStyle/>
          <a:p>
            <a:r>
              <a:rPr lang="es-ES" dirty="0" smtClean="0"/>
              <a:t>Vectores unitarios.</a:t>
            </a:r>
            <a:endParaRPr lang="es-CL" dirty="0"/>
          </a:p>
        </p:txBody>
      </p:sp>
      <p:pic>
        <p:nvPicPr>
          <p:cNvPr id="12290" name="Picture 2" descr="Resultado de imagen para vector unitario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16" y="1319133"/>
            <a:ext cx="8364510" cy="517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esultado de imagen para vector unitario en el pl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071" y="2608290"/>
            <a:ext cx="2191767" cy="211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88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320" y="149902"/>
            <a:ext cx="10058400" cy="1609344"/>
          </a:xfrm>
        </p:spPr>
        <p:txBody>
          <a:bodyPr/>
          <a:lstStyle/>
          <a:p>
            <a:r>
              <a:rPr lang="es-ES" dirty="0" smtClean="0"/>
              <a:t>Determinación del vector unitario</a:t>
            </a:r>
            <a:endParaRPr lang="es-CL" dirty="0"/>
          </a:p>
        </p:txBody>
      </p:sp>
      <p:pic>
        <p:nvPicPr>
          <p:cNvPr id="13314" name="Picture 2" descr="Resultado de imagen para vector unitario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813" y="1124262"/>
            <a:ext cx="7721574" cy="545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n para vector unitario en el pl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9" y="2623279"/>
            <a:ext cx="2744057" cy="215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04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el espacio. </a:t>
            </a:r>
            <a:endParaRPr lang="es-CL" dirty="0"/>
          </a:p>
        </p:txBody>
      </p:sp>
      <p:pic>
        <p:nvPicPr>
          <p:cNvPr id="20482" name="Picture 2" descr="Resultado de imagen para vector unitario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29" y="2093976"/>
            <a:ext cx="4127734" cy="382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Resultado de imagen para vector unitario en el pl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33" y="1289304"/>
            <a:ext cx="6130977" cy="533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346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n para vector unitario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70" y="344774"/>
            <a:ext cx="10088381" cy="62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548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n para vector unitario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90" y="329784"/>
            <a:ext cx="10073390" cy="623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751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n para vector unitario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82" y="480795"/>
            <a:ext cx="10827618" cy="60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980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8445" y="609600"/>
            <a:ext cx="8946622" cy="55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06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8114" y="597408"/>
            <a:ext cx="10058400" cy="5261525"/>
          </a:xfrm>
        </p:spPr>
        <p:txBody>
          <a:bodyPr>
            <a:normAutofit fontScale="85000" lnSpcReduction="20000"/>
          </a:bodyPr>
          <a:lstStyle/>
          <a:p>
            <a:r>
              <a:rPr lang="es-ES" sz="4000" dirty="0" smtClean="0"/>
              <a:t>Considere los vectores :</a:t>
            </a:r>
          </a:p>
          <a:p>
            <a:r>
              <a:rPr lang="es-ES" sz="4000" dirty="0" smtClean="0"/>
              <a:t>A= 2i-j +2k   y  b= 2i -3j –k</a:t>
            </a:r>
          </a:p>
          <a:p>
            <a:r>
              <a:rPr lang="es-ES" sz="4000" dirty="0" smtClean="0"/>
              <a:t>Evalúe la siguiente operación:</a:t>
            </a:r>
          </a:p>
          <a:p>
            <a:r>
              <a:rPr lang="es-ES" sz="4000" dirty="0" smtClean="0"/>
              <a:t>(a-b)</a:t>
            </a:r>
            <a:r>
              <a:rPr lang="es-ES" sz="4000" dirty="0" err="1" smtClean="0"/>
              <a:t>xa</a:t>
            </a:r>
            <a:endParaRPr lang="es-ES" sz="4000" dirty="0" smtClean="0"/>
          </a:p>
          <a:p>
            <a:endParaRPr lang="es-ES" sz="4000" dirty="0"/>
          </a:p>
          <a:p>
            <a:r>
              <a:rPr lang="es-ES" sz="4000" dirty="0" smtClean="0"/>
              <a:t>A) 4</a:t>
            </a:r>
          </a:p>
          <a:p>
            <a:r>
              <a:rPr lang="es-ES" sz="4000" dirty="0" smtClean="0"/>
              <a:t>B)-4</a:t>
            </a:r>
          </a:p>
          <a:p>
            <a:r>
              <a:rPr lang="es-ES" sz="4000" dirty="0" smtClean="0"/>
              <a:t>C)6</a:t>
            </a:r>
          </a:p>
          <a:p>
            <a:r>
              <a:rPr lang="es-ES" sz="4000" dirty="0" smtClean="0"/>
              <a:t>D)8</a:t>
            </a:r>
          </a:p>
          <a:p>
            <a:r>
              <a:rPr lang="es-ES" sz="4000" dirty="0" smtClean="0"/>
              <a:t>E)-8</a:t>
            </a:r>
          </a:p>
        </p:txBody>
      </p:sp>
    </p:spTree>
    <p:extLst>
      <p:ext uri="{BB962C8B-B14F-4D97-AF65-F5344CB8AC3E}">
        <p14:creationId xmlns:p14="http://schemas.microsoft.com/office/powerpoint/2010/main" val="51764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9921"/>
            <a:ext cx="10058400" cy="1264696"/>
          </a:xfrm>
        </p:spPr>
        <p:txBody>
          <a:bodyPr/>
          <a:lstStyle/>
          <a:p>
            <a:r>
              <a:rPr lang="es-ES" dirty="0" smtClean="0"/>
              <a:t>Representación en el plano</a:t>
            </a:r>
            <a:endParaRPr lang="es-CL" dirty="0"/>
          </a:p>
        </p:txBody>
      </p:sp>
      <p:pic>
        <p:nvPicPr>
          <p:cNvPr id="1026" name="Picture 2" descr="Resultado de imagen para vectores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15" y="1384617"/>
            <a:ext cx="6130505" cy="496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665114" y="2151387"/>
                <a:ext cx="4656394" cy="34399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S" sz="3200" dirty="0" smtClean="0"/>
                  <a:t>A: Origen A( 2,3)</a:t>
                </a:r>
              </a:p>
              <a:p>
                <a:r>
                  <a:rPr lang="es-ES" sz="3200" dirty="0" smtClean="0"/>
                  <a:t>B: extremo B(5,5)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CL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s-ES" sz="32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s-E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s-E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=(3,2)</m:t>
                    </m:r>
                  </m:oMath>
                </a14:m>
                <a:endParaRPr lang="es-CL" sz="3200" dirty="0"/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14" y="2151387"/>
                <a:ext cx="4656394" cy="3439943"/>
              </a:xfrm>
              <a:prstGeom prst="rect">
                <a:avLst/>
              </a:prstGeom>
              <a:blipFill rotWithShape="0">
                <a:blip r:embed="rId3"/>
                <a:stretch>
                  <a:fillRect l="-2225" t="-372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470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94113" y="665141"/>
                <a:ext cx="11156019" cy="5871126"/>
              </a:xfrm>
            </p:spPr>
            <p:txBody>
              <a:bodyPr/>
              <a:lstStyle/>
              <a:p>
                <a:r>
                  <a:rPr lang="es-ES" sz="2800" dirty="0" smtClean="0"/>
                  <a:t>Considere los vectores A= 3i-j+2k  y  B= -2i -2j -4k  , el vector unitario perpendicular al plano  formado por los vectores A y B es:</a:t>
                </a:r>
              </a:p>
              <a:p>
                <a:r>
                  <a:rPr lang="es-ES" sz="2800" dirty="0" smtClean="0"/>
                  <a:t>A) </a:t>
                </a:r>
                <a14:m>
                  <m:oMath xmlns:m="http://schemas.openxmlformats.org/officeDocument/2006/math">
                    <m:r>
                      <a:rPr lang="es-ES" sz="2800" b="0" i="1" smtClean="0">
                        <a:latin typeface="Cambria Math" panose="02040503050406030204" pitchFamily="18" charset="0"/>
                      </a:rPr>
                      <m:t>𝑜𝑖</m:t>
                    </m:r>
                    <m:r>
                      <a:rPr lang="es-E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E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128</m:t>
                            </m:r>
                          </m:e>
                        </m:rad>
                      </m:den>
                    </m:f>
                    <m:r>
                      <a:rPr lang="es-E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E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E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128</m:t>
                            </m:r>
                          </m:e>
                        </m:rad>
                      </m:den>
                    </m:f>
                    <m:r>
                      <a:rPr lang="es-E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s-CL" sz="2800" dirty="0" smtClean="0"/>
              </a:p>
              <a:p>
                <a:r>
                  <a:rPr lang="es-ES" sz="2800" dirty="0" smtClean="0"/>
                  <a:t>B)</a:t>
                </a:r>
                <a:r>
                  <a:rPr lang="es-E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92</m:t>
                            </m:r>
                          </m:e>
                        </m:rad>
                      </m:den>
                    </m:f>
                    <m:r>
                      <a:rPr lang="es-E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92</m:t>
                            </m:r>
                          </m:e>
                        </m:rad>
                      </m:den>
                    </m:f>
                    <m:r>
                      <a:rPr lang="es-E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E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E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192</m:t>
                            </m:r>
                          </m:e>
                        </m:rad>
                      </m:den>
                    </m:f>
                    <m:r>
                      <a:rPr lang="es-E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s-CL" sz="2800" dirty="0" smtClean="0"/>
              </a:p>
              <a:p>
                <a:r>
                  <a:rPr lang="es-ES" sz="2800" dirty="0" smtClean="0"/>
                  <a:t>C)</a:t>
                </a:r>
                <a:r>
                  <a:rPr lang="es-E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E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86</m:t>
                            </m:r>
                          </m:e>
                        </m:rad>
                      </m:den>
                    </m:f>
                    <m:r>
                      <a:rPr lang="es-E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86</m:t>
                            </m:r>
                          </m:e>
                        </m:rad>
                      </m:den>
                    </m:f>
                    <m:r>
                      <a:rPr lang="es-ES" sz="28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86</m:t>
                            </m:r>
                          </m:e>
                        </m:rad>
                      </m:den>
                    </m:f>
                    <m:r>
                      <a:rPr lang="es-E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s-CL" sz="2800" dirty="0" smtClean="0"/>
              </a:p>
              <a:p>
                <a:r>
                  <a:rPr lang="es-ES" sz="2800" dirty="0" smtClean="0"/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92</m:t>
                            </m:r>
                          </m:e>
                        </m:rad>
                      </m:den>
                    </m:f>
                    <m:r>
                      <a:rPr lang="es-E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92</m:t>
                            </m:r>
                          </m:e>
                        </m:rad>
                      </m:den>
                    </m:f>
                    <m:r>
                      <a:rPr lang="es-ES" sz="28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E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192</m:t>
                            </m:r>
                          </m:e>
                        </m:rad>
                      </m:den>
                    </m:f>
                    <m:r>
                      <a:rPr lang="es-E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s-CL" sz="2800" dirty="0" smtClean="0"/>
              </a:p>
              <a:p>
                <a:r>
                  <a:rPr lang="es-ES" sz="2800" dirty="0"/>
                  <a:t>E</a:t>
                </a:r>
                <a:r>
                  <a:rPr lang="es-ES" sz="2800" dirty="0" smtClean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384</m:t>
                            </m:r>
                          </m:e>
                        </m:rad>
                      </m:den>
                    </m:f>
                    <m:r>
                      <a:rPr lang="es-E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E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384</m:t>
                            </m:r>
                          </m:e>
                        </m:rad>
                      </m:den>
                    </m:f>
                    <m:r>
                      <a:rPr lang="es-ES" sz="28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384</m:t>
                            </m:r>
                          </m:e>
                        </m:rad>
                      </m:den>
                    </m:f>
                    <m:r>
                      <a:rPr lang="es-E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s-CL" sz="2800" dirty="0"/>
              </a:p>
              <a:p>
                <a:endParaRPr lang="es-CL" sz="2800" dirty="0"/>
              </a:p>
              <a:p>
                <a:endParaRPr lang="es-CL" dirty="0"/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4113" y="665141"/>
                <a:ext cx="11156019" cy="5871126"/>
              </a:xfrm>
              <a:blipFill rotWithShape="0">
                <a:blip r:embed="rId2"/>
                <a:stretch>
                  <a:fillRect l="-710" t="-176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65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69848" y="491067"/>
                <a:ext cx="10058400" cy="5681133"/>
              </a:xfrm>
            </p:spPr>
            <p:txBody>
              <a:bodyPr/>
              <a:lstStyle/>
              <a:p>
                <a:r>
                  <a:rPr lang="es-ES" dirty="0" smtClean="0"/>
                  <a:t>Cual de las siguientes alternativas representa  un vector perpendicular al plano sombreado de la figura.</a:t>
                </a:r>
              </a:p>
              <a:p>
                <a:r>
                  <a:rPr lang="es-ES" dirty="0" smtClean="0"/>
                  <a:t>A)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24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+20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+30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s-CL" dirty="0" smtClean="0"/>
                  <a:t>  </a:t>
                </a:r>
                <a:endParaRPr lang="es-ES" dirty="0"/>
              </a:p>
              <a:p>
                <a:r>
                  <a:rPr lang="es-ES" dirty="0" smtClean="0"/>
                  <a:t>B) </a:t>
                </a:r>
                <a14:m>
                  <m:oMath xmlns:m="http://schemas.openxmlformats.org/officeDocument/2006/math">
                    <m:r>
                      <a:rPr lang="es-ES" i="1" dirty="0" smtClean="0">
                        <a:latin typeface="Cambria Math" panose="02040503050406030204" pitchFamily="18" charset="0"/>
                      </a:rPr>
                      <m:t>-</m:t>
                    </m:r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+8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s-CL" dirty="0" smtClean="0"/>
              </a:p>
              <a:p>
                <a:r>
                  <a:rPr lang="es-ES" dirty="0" smtClean="0"/>
                  <a:t>C)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s-ES" i="1" dirty="0" smtClean="0">
                        <a:latin typeface="Cambria Math" panose="02040503050406030204" pitchFamily="18" charset="0"/>
                      </a:rPr>
                      <m:t>-</m:t>
                    </m:r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+15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s-CL" dirty="0" smtClean="0"/>
              </a:p>
              <a:p>
                <a:r>
                  <a:rPr lang="es-ES" dirty="0" smtClean="0"/>
                  <a:t>D)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s-E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−15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s-CL" dirty="0" smtClean="0"/>
              </a:p>
              <a:p>
                <a:r>
                  <a:rPr lang="es-ES" dirty="0" smtClean="0"/>
                  <a:t>E)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24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+20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+15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491067"/>
                <a:ext cx="10058400" cy="5681133"/>
              </a:xfrm>
              <a:blipFill rotWithShape="0">
                <a:blip r:embed="rId2"/>
                <a:stretch>
                  <a:fillRect l="-303" t="-107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1473200"/>
            <a:ext cx="5964767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59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sultado de imagen para vector unitario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17" y="179882"/>
            <a:ext cx="7704944" cy="667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15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2098" y="644577"/>
            <a:ext cx="6693541" cy="5664662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1045414" y="2975847"/>
            <a:ext cx="2342363" cy="2615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709534" y="1792187"/>
                <a:ext cx="3442741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CL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4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s-ES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4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4400" i="1">
                          <a:latin typeface="Cambria Math" panose="02040503050406030204" pitchFamily="18" charset="0"/>
                        </a:rPr>
                        <m:t>(3,2)</m:t>
                      </m:r>
                    </m:oMath>
                  </m:oMathPara>
                </a14:m>
                <a:endParaRPr lang="es-CL" sz="44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34" y="1792187"/>
                <a:ext cx="3442741" cy="8560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75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4484" y="0"/>
            <a:ext cx="10058400" cy="1139252"/>
          </a:xfrm>
        </p:spPr>
        <p:txBody>
          <a:bodyPr/>
          <a:lstStyle/>
          <a:p>
            <a:r>
              <a:rPr lang="es-ES" dirty="0" smtClean="0"/>
              <a:t>Suma vectorial en el plano</a:t>
            </a:r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6616" y="1244183"/>
            <a:ext cx="6855502" cy="5216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contenido 2"/>
              <p:cNvSpPr txBox="1">
                <a:spLocks/>
              </p:cNvSpPr>
              <p:nvPr/>
            </p:nvSpPr>
            <p:spPr>
              <a:xfrm>
                <a:off x="235946" y="2271310"/>
                <a:ext cx="5235464" cy="26154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CL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E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s-ES" sz="320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E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s-CL" sz="3200" dirty="0" smtClean="0"/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E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s-CL" sz="3200" dirty="0" smtClean="0"/>
                  <a:t> </a:t>
                </a:r>
              </a:p>
              <a:p>
                <a:r>
                  <a:rPr lang="es-CL" sz="3200" dirty="0"/>
                  <a:t> </a:t>
                </a:r>
                <a:r>
                  <a:rPr lang="es-CL" sz="3200" dirty="0" smtClean="0"/>
                  <a:t>       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" sz="320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E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2 , </m:t>
                            </m:r>
                          </m:sub>
                        </m:sSub>
                        <m:sSub>
                          <m:sSubPr>
                            <m:ctrlPr>
                              <a:rPr lang="es-E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E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s-CL" sz="3200" dirty="0"/>
              </a:p>
            </p:txBody>
          </p:sp>
        </mc:Choice>
        <mc:Fallback xmlns="">
          <p:sp>
            <p:nvSpPr>
              <p:cNvPr id="7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46" y="2271310"/>
                <a:ext cx="5235464" cy="2615484"/>
              </a:xfrm>
              <a:prstGeom prst="rect">
                <a:avLst/>
              </a:prstGeom>
              <a:blipFill rotWithShape="0">
                <a:blip r:embed="rId3"/>
                <a:stretch>
                  <a:fillRect l="-1979" t="-489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838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vectores en el pl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56" y="1484027"/>
            <a:ext cx="6790544" cy="511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60182" y="184829"/>
            <a:ext cx="10058400" cy="1609344"/>
          </a:xfrm>
        </p:spPr>
        <p:txBody>
          <a:bodyPr/>
          <a:lstStyle/>
          <a:p>
            <a:r>
              <a:rPr lang="es-ES" dirty="0" smtClean="0"/>
              <a:t>Calcule la suma vectorial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3410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suma de vectores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21" y="209862"/>
            <a:ext cx="9683646" cy="647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68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753" y="0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Calcule el modulo de cada uno de los vectores que se indican.</a:t>
            </a:r>
            <a:endParaRPr lang="es-CL" dirty="0"/>
          </a:p>
        </p:txBody>
      </p:sp>
      <p:pic>
        <p:nvPicPr>
          <p:cNvPr id="8200" name="Picture 8" descr="Resultado de imagen para suma de vectores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16" y="1484026"/>
            <a:ext cx="7809875" cy="526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96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n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15" y="179882"/>
            <a:ext cx="8634334" cy="64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387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Módulo del vector suma en el plano</a:t>
            </a:r>
            <a:endParaRPr lang="es-CL" dirty="0"/>
          </a:p>
        </p:txBody>
      </p:sp>
      <p:pic>
        <p:nvPicPr>
          <p:cNvPr id="7170" name="Picture 2" descr="Resultado de imagen para suma de vectores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038" y="1514008"/>
            <a:ext cx="7300210" cy="479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752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83</TotalTime>
  <Words>217</Words>
  <Application>Microsoft Office PowerPoint</Application>
  <PresentationFormat>Panorámica</PresentationFormat>
  <Paragraphs>42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Cambria Math</vt:lpstr>
      <vt:lpstr>Wingdings</vt:lpstr>
      <vt:lpstr>Tipo de madera</vt:lpstr>
      <vt:lpstr>Vectores en el plano</vt:lpstr>
      <vt:lpstr>Representación en el plano</vt:lpstr>
      <vt:lpstr>Presentación de PowerPoint</vt:lpstr>
      <vt:lpstr>Suma vectorial en el plano</vt:lpstr>
      <vt:lpstr>Calcule la suma vectorial</vt:lpstr>
      <vt:lpstr>Presentación de PowerPoint</vt:lpstr>
      <vt:lpstr>Calcule el modulo de cada uno de los vectores que se indican.</vt:lpstr>
      <vt:lpstr>Presentación de PowerPoint</vt:lpstr>
      <vt:lpstr>Módulo del vector suma en el plano</vt:lpstr>
      <vt:lpstr>Componenetes ce un vector.</vt:lpstr>
      <vt:lpstr>Dirección y módulo de un vector en el plano.</vt:lpstr>
      <vt:lpstr>Vectores unitarios.</vt:lpstr>
      <vt:lpstr>Determinación del vector unitario</vt:lpstr>
      <vt:lpstr>En el espacio.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Vectores en el plano</dc:title>
  <dc:creator>Montoya</dc:creator>
  <cp:lastModifiedBy>Montoya</cp:lastModifiedBy>
  <cp:revision>10</cp:revision>
  <cp:lastPrinted>2018-07-06T12:21:26Z</cp:lastPrinted>
  <dcterms:created xsi:type="dcterms:W3CDTF">2017-12-14T17:19:55Z</dcterms:created>
  <dcterms:modified xsi:type="dcterms:W3CDTF">2018-07-06T12:50:56Z</dcterms:modified>
</cp:coreProperties>
</file>